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6858000" cx="12192000"/>
  <p:notesSz cx="6858000" cy="9144000"/>
  <p:embeddedFontLst>
    <p:embeddedFont>
      <p:font typeface="Poppins"/>
      <p:regular r:id="rId18"/>
      <p:bold r:id="rId19"/>
      <p:italic r:id="rId20"/>
      <p:boldItalic r:id="rId21"/>
    </p:embeddedFont>
    <p:embeddedFont>
      <p:font typeface="Lato"/>
      <p:regular r:id="rId22"/>
      <p:bold r:id="rId23"/>
      <p:italic r:id="rId24"/>
      <p:boldItalic r:id="rId25"/>
    </p:embeddedFont>
    <p:embeddedFont>
      <p:font typeface="Poppins SemiBold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64F2AAE-FBC6-4C59-931D-EBA2B0A0E840}">
  <a:tblStyle styleId="{C64F2AAE-FBC6-4C59-931D-EBA2B0A0E84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fill>
          <a:solidFill>
            <a:srgbClr val="CFD7E7"/>
          </a:solidFill>
        </a:fill>
      </a:tcStyle>
    </a:band1H>
    <a:band2H>
      <a:tcTxStyle/>
    </a:band2H>
    <a:band1V>
      <a:tcTxStyle/>
      <a:tcStyle>
        <a:fill>
          <a:solidFill>
            <a:srgbClr val="CFD7E7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oppins-italic.fntdata"/><Relationship Id="rId22" Type="http://schemas.openxmlformats.org/officeDocument/2006/relationships/font" Target="fonts/Lato-regular.fntdata"/><Relationship Id="rId21" Type="http://schemas.openxmlformats.org/officeDocument/2006/relationships/font" Target="fonts/Poppins-boldItalic.fntdata"/><Relationship Id="rId24" Type="http://schemas.openxmlformats.org/officeDocument/2006/relationships/font" Target="fonts/Lato-italic.fntdata"/><Relationship Id="rId23" Type="http://schemas.openxmlformats.org/officeDocument/2006/relationships/font" Target="fonts/Lato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PoppinsSemiBold-regular.fntdata"/><Relationship Id="rId25" Type="http://schemas.openxmlformats.org/officeDocument/2006/relationships/font" Target="fonts/Lato-boldItalic.fntdata"/><Relationship Id="rId28" Type="http://schemas.openxmlformats.org/officeDocument/2006/relationships/font" Target="fonts/PoppinsSemiBold-italic.fntdata"/><Relationship Id="rId27" Type="http://schemas.openxmlformats.org/officeDocument/2006/relationships/font" Target="fonts/PoppinsSemiBold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PoppinsSemiBold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font" Target="fonts/Poppins-bold.fntdata"/><Relationship Id="rId18" Type="http://schemas.openxmlformats.org/officeDocument/2006/relationships/font" Target="fonts/Poppi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33.png"/><Relationship Id="rId6" Type="http://schemas.openxmlformats.org/officeDocument/2006/relationships/image" Target="../media/image25.png"/><Relationship Id="rId7" Type="http://schemas.openxmlformats.org/officeDocument/2006/relationships/image" Target="../media/image3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24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1" Type="http://schemas.openxmlformats.org/officeDocument/2006/relationships/image" Target="../media/image11.png"/><Relationship Id="rId10" Type="http://schemas.openxmlformats.org/officeDocument/2006/relationships/image" Target="../media/image6.png"/><Relationship Id="rId12" Type="http://schemas.openxmlformats.org/officeDocument/2006/relationships/image" Target="../media/image9.png"/><Relationship Id="rId9" Type="http://schemas.openxmlformats.org/officeDocument/2006/relationships/image" Target="../media/image10.png"/><Relationship Id="rId5" Type="http://schemas.openxmlformats.org/officeDocument/2006/relationships/image" Target="../media/image15.png"/><Relationship Id="rId6" Type="http://schemas.openxmlformats.org/officeDocument/2006/relationships/image" Target="../media/image12.png"/><Relationship Id="rId7" Type="http://schemas.openxmlformats.org/officeDocument/2006/relationships/image" Target="../media/image2.png"/><Relationship Id="rId8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4.png"/><Relationship Id="rId5" Type="http://schemas.openxmlformats.org/officeDocument/2006/relationships/image" Target="../media/image17.png"/><Relationship Id="rId6" Type="http://schemas.openxmlformats.org/officeDocument/2006/relationships/image" Target="../media/image20.png"/><Relationship Id="rId7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23.png"/><Relationship Id="rId5" Type="http://schemas.openxmlformats.org/officeDocument/2006/relationships/image" Target="../media/image2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19.png"/><Relationship Id="rId5" Type="http://schemas.openxmlformats.org/officeDocument/2006/relationships/image" Target="../media/image28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84" name="Google Shape;8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/>
          <p:nvPr/>
        </p:nvSpPr>
        <p:spPr>
          <a:xfrm>
            <a:off x="1595437" y="2234505"/>
            <a:ext cx="9001125" cy="733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250" u="none" cap="none" strike="noStrike">
                <a:solidFill>
                  <a:srgbClr val="2563EB"/>
                </a:solidFill>
                <a:latin typeface="Poppins"/>
                <a:ea typeface="Poppins"/>
                <a:cs typeface="Poppins"/>
                <a:sym typeface="Poppins"/>
              </a:rPr>
              <a:t>Monitor</a:t>
            </a:r>
            <a:r>
              <a:rPr b="1" i="0" lang="en-US" sz="5250" u="none" cap="none" strike="noStrike">
                <a:solidFill>
                  <a:srgbClr val="0F172A"/>
                </a:solidFill>
                <a:latin typeface="Poppins"/>
                <a:ea typeface="Poppins"/>
                <a:cs typeface="Poppins"/>
                <a:sym typeface="Poppins"/>
              </a:rPr>
              <a:t>Daerah</a:t>
            </a:r>
            <a:endParaRPr/>
          </a:p>
        </p:txBody>
      </p:sp>
      <p:sp>
        <p:nvSpPr>
          <p:cNvPr id="86" name="Google Shape;86;p13"/>
          <p:cNvSpPr txBox="1"/>
          <p:nvPr/>
        </p:nvSpPr>
        <p:spPr>
          <a:xfrm>
            <a:off x="1809750" y="3158430"/>
            <a:ext cx="8572500" cy="4266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99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100" u="none" cap="none" strike="noStrike">
                <a:solidFill>
                  <a:srgbClr val="1E293B"/>
                </a:solidFill>
                <a:latin typeface="Lato"/>
                <a:ea typeface="Lato"/>
                <a:cs typeface="Lato"/>
                <a:sym typeface="Lato"/>
              </a:rPr>
              <a:t>Solusi Cerdas Pemantauan Media &amp; Penanganan Isu Publik Berbasis AI</a:t>
            </a:r>
            <a:endParaRPr/>
          </a:p>
        </p:txBody>
      </p:sp>
      <p:sp>
        <p:nvSpPr>
          <p:cNvPr id="87" name="Google Shape;87;p13"/>
          <p:cNvSpPr txBox="1"/>
          <p:nvPr/>
        </p:nvSpPr>
        <p:spPr>
          <a:xfrm>
            <a:off x="1281150" y="4203475"/>
            <a:ext cx="96297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64748B"/>
                </a:solidFill>
                <a:latin typeface="Lato"/>
                <a:ea typeface="Lato"/>
                <a:cs typeface="Lato"/>
                <a:sym typeface="Lato"/>
              </a:rPr>
              <a:t>Memberdayakan Pemerintah Kabupaten (Pemkab) dalam mengelola reputasi dan komunikasi publik di era digital.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228" name="Google Shape;22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229" name="Google Shape;229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33725" y="5980807"/>
            <a:ext cx="5924550" cy="514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230" name="Google Shape;230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15000" y="362991"/>
            <a:ext cx="762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2"/>
          <p:cNvSpPr txBox="1"/>
          <p:nvPr/>
        </p:nvSpPr>
        <p:spPr>
          <a:xfrm>
            <a:off x="295275" y="1315491"/>
            <a:ext cx="1160145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000" u="none" cap="none" strike="noStrike">
                <a:solidFill>
                  <a:srgbClr val="1E293B"/>
                </a:solidFill>
                <a:latin typeface="Poppins"/>
                <a:ea typeface="Poppins"/>
                <a:cs typeface="Poppins"/>
                <a:sym typeface="Poppins"/>
              </a:rPr>
              <a:t>Mari Wujudkan Tata Kelola</a:t>
            </a:r>
            <a:b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6000" u="none" cap="none" strike="noStrike">
                <a:solidFill>
                  <a:srgbClr val="1E293B"/>
                </a:solidFill>
                <a:latin typeface="Poppins"/>
                <a:ea typeface="Poppins"/>
                <a:cs typeface="Poppins"/>
                <a:sym typeface="Poppins"/>
              </a:rPr>
              <a:t> Informasi Publik yang Cerdas.</a:t>
            </a:r>
            <a:endParaRPr/>
          </a:p>
        </p:txBody>
      </p:sp>
      <p:sp>
        <p:nvSpPr>
          <p:cNvPr id="232" name="Google Shape;232;p22"/>
          <p:cNvSpPr txBox="1"/>
          <p:nvPr/>
        </p:nvSpPr>
        <p:spPr>
          <a:xfrm>
            <a:off x="571500" y="4934991"/>
            <a:ext cx="11049000" cy="4266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99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10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Hubungi tim kami untuk menjadwalkan demo langsung aplikasi MonitorDaerah.</a:t>
            </a:r>
            <a:endParaRPr/>
          </a:p>
        </p:txBody>
      </p:sp>
      <p:pic>
        <p:nvPicPr>
          <p:cNvPr descr="image.png" id="233" name="Google Shape;233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725" y="6152257"/>
            <a:ext cx="190500" cy="190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234" name="Google Shape;234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24650" y="6152257"/>
            <a:ext cx="190500" cy="19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239" name="Google Shape;23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3"/>
          <p:cNvSpPr/>
          <p:nvPr/>
        </p:nvSpPr>
        <p:spPr>
          <a:xfrm>
            <a:off x="571500" y="2695723"/>
            <a:ext cx="11049000" cy="7847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23"/>
          <p:cNvSpPr/>
          <p:nvPr/>
        </p:nvSpPr>
        <p:spPr>
          <a:xfrm>
            <a:off x="571500" y="3480494"/>
            <a:ext cx="11049000" cy="9828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23"/>
          <p:cNvSpPr/>
          <p:nvPr/>
        </p:nvSpPr>
        <p:spPr>
          <a:xfrm>
            <a:off x="571500" y="3470969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23"/>
          <p:cNvSpPr/>
          <p:nvPr/>
        </p:nvSpPr>
        <p:spPr>
          <a:xfrm>
            <a:off x="571500" y="3470969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23"/>
          <p:cNvSpPr/>
          <p:nvPr/>
        </p:nvSpPr>
        <p:spPr>
          <a:xfrm>
            <a:off x="571500" y="4453830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23"/>
          <p:cNvSpPr/>
          <p:nvPr/>
        </p:nvSpPr>
        <p:spPr>
          <a:xfrm>
            <a:off x="571500" y="4453830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.png" id="246" name="Google Shape;246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" y="2845147"/>
            <a:ext cx="85725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3"/>
          <p:cNvSpPr txBox="1"/>
          <p:nvPr/>
        </p:nvSpPr>
        <p:spPr>
          <a:xfrm>
            <a:off x="1666875" y="2838598"/>
            <a:ext cx="9953625" cy="1980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75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https://british-council.shorthandstories.com/oral-histories/the-interviews/stories-from-around-the-world/ridwan-kamilindonesia/assets/knvTvAOGGZ/bc-19-4096x2731.jpg</a:t>
            </a:r>
            <a:endParaRPr/>
          </a:p>
        </p:txBody>
      </p:sp>
      <p:sp>
        <p:nvSpPr>
          <p:cNvPr id="248" name="Google Shape;248;p23"/>
          <p:cNvSpPr txBox="1"/>
          <p:nvPr/>
        </p:nvSpPr>
        <p:spPr>
          <a:xfrm>
            <a:off x="1666875" y="3084314"/>
            <a:ext cx="9953625" cy="2437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Source: </a:t>
            </a:r>
            <a:r>
              <a:rPr b="0" i="0" lang="en-US" sz="1200" u="none" cap="none" strike="noStrike">
                <a:solidFill>
                  <a:srgbClr val="4F46E5"/>
                </a:solidFill>
                <a:latin typeface="Lato"/>
                <a:ea typeface="Lato"/>
                <a:cs typeface="Lato"/>
                <a:sym typeface="Lato"/>
              </a:rPr>
              <a:t>www.britishcouncil.org</a:t>
            </a:r>
            <a:endParaRPr/>
          </a:p>
        </p:txBody>
      </p:sp>
      <p:pic>
        <p:nvPicPr>
          <p:cNvPr descr="image.png" id="249" name="Google Shape;249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1500" y="3729037"/>
            <a:ext cx="85725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3"/>
          <p:cNvSpPr txBox="1"/>
          <p:nvPr/>
        </p:nvSpPr>
        <p:spPr>
          <a:xfrm>
            <a:off x="1666875" y="3623369"/>
            <a:ext cx="9953625" cy="3961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75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https://static.vecteezy.com/system/resources/thumbnails/077/819/986/large/3d-render-abstract-blue-neural-network-digital-data-connection-background-high-tech-glowing-nodes-lines-representing-artificial-intelligence-machine-learning-ideal-futuristic-backdrop-video.jpg</a:t>
            </a:r>
            <a:endParaRPr/>
          </a:p>
        </p:txBody>
      </p:sp>
      <p:sp>
        <p:nvSpPr>
          <p:cNvPr id="251" name="Google Shape;251;p23"/>
          <p:cNvSpPr txBox="1"/>
          <p:nvPr/>
        </p:nvSpPr>
        <p:spPr>
          <a:xfrm>
            <a:off x="1666875" y="4067175"/>
            <a:ext cx="9953625" cy="2437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Source: </a:t>
            </a:r>
            <a:r>
              <a:rPr b="0" i="0" lang="en-US" sz="1200" u="none" cap="none" strike="noStrike">
                <a:solidFill>
                  <a:srgbClr val="4F46E5"/>
                </a:solidFill>
                <a:latin typeface="Lato"/>
                <a:ea typeface="Lato"/>
                <a:cs typeface="Lato"/>
                <a:sym typeface="Lato"/>
              </a:rPr>
              <a:t>www.vecteezy.com</a:t>
            </a:r>
            <a:endParaRPr/>
          </a:p>
        </p:txBody>
      </p:sp>
      <p:pic>
        <p:nvPicPr>
          <p:cNvPr descr="image.png" id="252" name="Google Shape;252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1500" y="4612778"/>
            <a:ext cx="85725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3"/>
          <p:cNvSpPr txBox="1"/>
          <p:nvPr/>
        </p:nvSpPr>
        <p:spPr>
          <a:xfrm>
            <a:off x="1666875" y="4606230"/>
            <a:ext cx="9953625" cy="1980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75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https://i.fbcd.co/products/resized/resized-750-500/u2c4fd221-2da854fb2fb3b615d77b2006241eefc1fed871bba639e93465dcfc8868cfb1db.jpg</a:t>
            </a:r>
            <a:endParaRPr/>
          </a:p>
        </p:txBody>
      </p:sp>
      <p:sp>
        <p:nvSpPr>
          <p:cNvPr id="254" name="Google Shape;254;p23"/>
          <p:cNvSpPr txBox="1"/>
          <p:nvPr/>
        </p:nvSpPr>
        <p:spPr>
          <a:xfrm>
            <a:off x="1666875" y="4851945"/>
            <a:ext cx="9953625" cy="2437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Source: </a:t>
            </a:r>
            <a:r>
              <a:rPr b="0" i="0" lang="en-US" sz="1200" u="none" cap="none" strike="noStrike">
                <a:solidFill>
                  <a:srgbClr val="4F46E5"/>
                </a:solidFill>
                <a:latin typeface="Lato"/>
                <a:ea typeface="Lato"/>
                <a:cs typeface="Lato"/>
                <a:sym typeface="Lato"/>
              </a:rPr>
              <a:t>designbundles.net</a:t>
            </a:r>
            <a:endParaRPr/>
          </a:p>
        </p:txBody>
      </p:sp>
      <p:sp>
        <p:nvSpPr>
          <p:cNvPr id="255" name="Google Shape;255;p23"/>
          <p:cNvSpPr txBox="1"/>
          <p:nvPr/>
        </p:nvSpPr>
        <p:spPr>
          <a:xfrm>
            <a:off x="571500" y="571500"/>
            <a:ext cx="11601450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F172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Image Sources</a:t>
            </a:r>
            <a:endParaRPr/>
          </a:p>
        </p:txBody>
      </p:sp>
      <p:sp>
        <p:nvSpPr>
          <p:cNvPr id="256" name="Google Shape;256;p23"/>
          <p:cNvSpPr/>
          <p:nvPr/>
        </p:nvSpPr>
        <p:spPr>
          <a:xfrm>
            <a:off x="571500" y="1238250"/>
            <a:ext cx="11049000" cy="2857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92" name="Google Shape;9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93" name="Google Shape;93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34125" y="1927919"/>
            <a:ext cx="5286375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4"/>
          <p:cNvSpPr txBox="1"/>
          <p:nvPr/>
        </p:nvSpPr>
        <p:spPr>
          <a:xfrm>
            <a:off x="571500" y="1927919"/>
            <a:ext cx="5286375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Metode konvensional tidak lagi cukup untuk mengimbangi kecepatan arus informasi saat ini.</a:t>
            </a:r>
            <a:endParaRPr/>
          </a:p>
        </p:txBody>
      </p:sp>
      <p:sp>
        <p:nvSpPr>
          <p:cNvPr id="95" name="Google Shape;95;p14"/>
          <p:cNvSpPr txBox="1"/>
          <p:nvPr/>
        </p:nvSpPr>
        <p:spPr>
          <a:xfrm>
            <a:off x="857250" y="2775644"/>
            <a:ext cx="5000625" cy="5485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Kliping Manual yang Lambat:</a:t>
            </a: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 Pemantauan berita cetak dan online secara manual memakan waktu dan rentan terlewat.</a:t>
            </a:r>
            <a:endParaRPr/>
          </a:p>
        </p:txBody>
      </p:sp>
      <p:sp>
        <p:nvSpPr>
          <p:cNvPr id="96" name="Google Shape;96;p14"/>
          <p:cNvSpPr txBox="1"/>
          <p:nvPr/>
        </p:nvSpPr>
        <p:spPr>
          <a:xfrm>
            <a:off x="857250" y="3514725"/>
            <a:ext cx="5000625" cy="5485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Isu Viral Tak Terdeteksi:</a:t>
            </a: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 Sentimen negatif publik seringkali membesar sebelum Pemkab menyadarinya.</a:t>
            </a:r>
            <a:endParaRPr/>
          </a:p>
        </p:txBody>
      </p:sp>
      <p:sp>
        <p:nvSpPr>
          <p:cNvPr id="97" name="Google Shape;97;p14"/>
          <p:cNvSpPr txBox="1"/>
          <p:nvPr/>
        </p:nvSpPr>
        <p:spPr>
          <a:xfrm>
            <a:off x="857250" y="4253805"/>
            <a:ext cx="5000625" cy="8228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Evaluasi Mitra Media Sulit:</a:t>
            </a: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 Kesulitan mengukur ROI dan efektivitas publikasi dari media yang bekerjasama (MoU) dengan Pemkab.</a:t>
            </a:r>
            <a:endParaRPr/>
          </a:p>
        </p:txBody>
      </p:sp>
      <p:sp>
        <p:nvSpPr>
          <p:cNvPr id="98" name="Google Shape;98;p14"/>
          <p:cNvSpPr txBox="1"/>
          <p:nvPr/>
        </p:nvSpPr>
        <p:spPr>
          <a:xfrm>
            <a:off x="857250" y="5267176"/>
            <a:ext cx="5000625" cy="5485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Respons Reaktif, Bukan Proaktif:</a:t>
            </a: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 Penanganan krisis seringkali terlambat, merugikan citra instansi.</a:t>
            </a:r>
            <a:endParaRPr/>
          </a:p>
        </p:txBody>
      </p:sp>
      <p:pic>
        <p:nvPicPr>
          <p:cNvPr descr="image.png" id="99" name="Google Shape;99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34125" y="1927919"/>
            <a:ext cx="5286375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4"/>
          <p:cNvSpPr txBox="1"/>
          <p:nvPr/>
        </p:nvSpPr>
        <p:spPr>
          <a:xfrm>
            <a:off x="571500" y="571500"/>
            <a:ext cx="11601450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F172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Tantangan </a:t>
            </a:r>
            <a:r>
              <a:rPr b="0" i="0" lang="en-US" sz="3000" u="none" cap="none" strike="noStrike">
                <a:solidFill>
                  <a:srgbClr val="2563E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Komunikasi Publik</a:t>
            </a:r>
            <a:r>
              <a:rPr b="0" i="0" lang="en-US" sz="3000" u="none" cap="none" strike="noStrike">
                <a:solidFill>
                  <a:srgbClr val="0F172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 Pemkab</a:t>
            </a:r>
            <a:endParaRPr/>
          </a:p>
        </p:txBody>
      </p:sp>
      <p:sp>
        <p:nvSpPr>
          <p:cNvPr id="101" name="Google Shape;101;p14"/>
          <p:cNvSpPr/>
          <p:nvPr/>
        </p:nvSpPr>
        <p:spPr>
          <a:xfrm>
            <a:off x="571500" y="1238250"/>
            <a:ext cx="11049000" cy="2857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.png" id="102" name="Google Shape;102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1500" y="2794694"/>
            <a:ext cx="190500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03" name="Google Shape;103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1500" y="3533775"/>
            <a:ext cx="190500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04" name="Google Shape;104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1500" y="4272855"/>
            <a:ext cx="190500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05" name="Google Shape;105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1500" y="5286226"/>
            <a:ext cx="190500" cy="20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110" name="Google Shape;11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11" name="Google Shape;11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" y="1985962"/>
            <a:ext cx="3429000" cy="3962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12" name="Google Shape;112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81500" y="1985962"/>
            <a:ext cx="3429000" cy="3962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13" name="Google Shape;113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91500" y="1985962"/>
            <a:ext cx="3429000" cy="3962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14" name="Google Shape;114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809750" y="2376487"/>
            <a:ext cx="952500" cy="95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5"/>
          <p:cNvSpPr txBox="1"/>
          <p:nvPr/>
        </p:nvSpPr>
        <p:spPr>
          <a:xfrm>
            <a:off x="855821" y="3567112"/>
            <a:ext cx="2860357" cy="3333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Monitoring Media Mitra</a:t>
            </a:r>
            <a:endParaRPr/>
          </a:p>
        </p:txBody>
      </p:sp>
      <p:sp>
        <p:nvSpPr>
          <p:cNvPr id="116" name="Google Shape;116;p15"/>
          <p:cNvSpPr txBox="1"/>
          <p:nvPr/>
        </p:nvSpPr>
        <p:spPr>
          <a:xfrm>
            <a:off x="866775" y="4043362"/>
            <a:ext cx="2838450" cy="1371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Otomatisasi pelacakan berita dari media lokal/nasional yang bekerjasama dengan Pemkab. Pantau kuantitas dan kualitas publikasi secara real-time.</a:t>
            </a:r>
            <a:endParaRPr/>
          </a:p>
        </p:txBody>
      </p:sp>
      <p:pic>
        <p:nvPicPr>
          <p:cNvPr descr="image.png" id="117" name="Google Shape;117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619750" y="2376487"/>
            <a:ext cx="952500" cy="95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 txBox="1"/>
          <p:nvPr/>
        </p:nvSpPr>
        <p:spPr>
          <a:xfrm>
            <a:off x="5295900" y="3567112"/>
            <a:ext cx="1600200" cy="3333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Deteksi Isu AI</a:t>
            </a:r>
            <a:endParaRPr/>
          </a:p>
        </p:txBody>
      </p:sp>
      <p:sp>
        <p:nvSpPr>
          <p:cNvPr id="119" name="Google Shape;119;p15"/>
          <p:cNvSpPr txBox="1"/>
          <p:nvPr/>
        </p:nvSpPr>
        <p:spPr>
          <a:xfrm>
            <a:off x="4676775" y="4043362"/>
            <a:ext cx="2838450" cy="1371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Teknologi Artificial Intelligence membaca sentimen (positif, netral, negatif) dari ribuan berita harian dan memberikan peringatan dini atas isu sensitif.</a:t>
            </a:r>
            <a:endParaRPr/>
          </a:p>
        </p:txBody>
      </p:sp>
      <p:pic>
        <p:nvPicPr>
          <p:cNvPr descr="image.png" id="120" name="Google Shape;120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429750" y="2376487"/>
            <a:ext cx="952500" cy="95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5"/>
          <p:cNvSpPr txBox="1"/>
          <p:nvPr/>
        </p:nvSpPr>
        <p:spPr>
          <a:xfrm>
            <a:off x="8645842" y="3567112"/>
            <a:ext cx="2520315" cy="3333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Respon Cepat (SOP)</a:t>
            </a:r>
            <a:endParaRPr/>
          </a:p>
        </p:txBody>
      </p:sp>
      <p:sp>
        <p:nvSpPr>
          <p:cNvPr id="122" name="Google Shape;122;p15"/>
          <p:cNvSpPr txBox="1"/>
          <p:nvPr/>
        </p:nvSpPr>
        <p:spPr>
          <a:xfrm>
            <a:off x="8486775" y="4043362"/>
            <a:ext cx="2838450" cy="1371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Sistem notifikasi instan ke WhatsApp/Email pimpinan, memungkinkan Diskominfo dan Humas merumuskan tanggapan sebelum isu menjadi krisis viral.</a:t>
            </a:r>
            <a:endParaRPr/>
          </a:p>
        </p:txBody>
      </p:sp>
      <p:pic>
        <p:nvPicPr>
          <p:cNvPr descr="image.png" id="123" name="Google Shape;123;p1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047875" y="2614612"/>
            <a:ext cx="47625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24" name="Google Shape;124;p1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857875" y="2614612"/>
            <a:ext cx="47625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25" name="Google Shape;125;p15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9696450" y="2614612"/>
            <a:ext cx="41910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5"/>
          <p:cNvSpPr txBox="1"/>
          <p:nvPr/>
        </p:nvSpPr>
        <p:spPr>
          <a:xfrm>
            <a:off x="571500" y="571500"/>
            <a:ext cx="11601450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F172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3 Pilar Solusi </a:t>
            </a:r>
            <a:r>
              <a:rPr b="0" i="0" lang="en-US" sz="3000" u="none" cap="none" strike="noStrike">
                <a:solidFill>
                  <a:srgbClr val="2563E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MonitorDaerah</a:t>
            </a:r>
            <a:endParaRPr/>
          </a:p>
        </p:txBody>
      </p:sp>
      <p:sp>
        <p:nvSpPr>
          <p:cNvPr id="127" name="Google Shape;127;p15"/>
          <p:cNvSpPr/>
          <p:nvPr/>
        </p:nvSpPr>
        <p:spPr>
          <a:xfrm>
            <a:off x="571500" y="1238250"/>
            <a:ext cx="11049000" cy="2857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F172A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132" name="Google Shape;13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6"/>
          <p:cNvSpPr txBox="1"/>
          <p:nvPr/>
        </p:nvSpPr>
        <p:spPr>
          <a:xfrm>
            <a:off x="571500" y="571500"/>
            <a:ext cx="5550693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Deteksi Dini Isu Publik </a:t>
            </a:r>
            <a:r>
              <a:rPr b="0" i="0" lang="en-US" sz="3000" u="none" cap="none" strike="noStrike">
                <a:solidFill>
                  <a:srgbClr val="38BDF8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(AI)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571500" y="1238250"/>
            <a:ext cx="5286375" cy="28575"/>
          </a:xfrm>
          <a:prstGeom prst="rect">
            <a:avLst/>
          </a:prstGeom>
          <a:solidFill>
            <a:srgbClr val="33415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.png" id="135" name="Google Shape;135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34125" y="0"/>
            <a:ext cx="58578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6"/>
          <p:cNvSpPr txBox="1"/>
          <p:nvPr/>
        </p:nvSpPr>
        <p:spPr>
          <a:xfrm>
            <a:off x="571500" y="2271712"/>
            <a:ext cx="5550693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100" u="none" cap="none" strike="noStrike">
                <a:solidFill>
                  <a:srgbClr val="F59E0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Analisis Sentimen Otomatis</a:t>
            </a:r>
            <a:endParaRPr/>
          </a:p>
        </p:txBody>
      </p:sp>
      <p:sp>
        <p:nvSpPr>
          <p:cNvPr id="137" name="Google Shape;137;p16"/>
          <p:cNvSpPr txBox="1"/>
          <p:nvPr/>
        </p:nvSpPr>
        <p:spPr>
          <a:xfrm>
            <a:off x="571500" y="2814637"/>
            <a:ext cx="5286375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CBD5E1"/>
                </a:solidFill>
                <a:latin typeface="Lato"/>
                <a:ea typeface="Lato"/>
                <a:cs typeface="Lato"/>
                <a:sym typeface="Lato"/>
              </a:rPr>
              <a:t>Mesin AI kami dilatih khusus untuk memahami konteks bahasa jurnalistik dan birokrasi pemerintahan Indonesia.</a:t>
            </a:r>
            <a:endParaRPr/>
          </a:p>
        </p:txBody>
      </p:sp>
      <p:sp>
        <p:nvSpPr>
          <p:cNvPr id="138" name="Google Shape;138;p16"/>
          <p:cNvSpPr txBox="1"/>
          <p:nvPr/>
        </p:nvSpPr>
        <p:spPr>
          <a:xfrm>
            <a:off x="571500" y="3662362"/>
            <a:ext cx="5286375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CBD5E1"/>
                </a:solidFill>
                <a:latin typeface="Lato"/>
                <a:ea typeface="Lato"/>
                <a:cs typeface="Lato"/>
                <a:sym typeface="Lato"/>
              </a:rPr>
              <a:t>Sistem secara otomatis mengkategorikan berita mengenai kebijakan Bupati, layanan publik, atau insiden ke dalam sentimen positif, negatif, atau netral.</a:t>
            </a:r>
            <a:endParaRPr/>
          </a:p>
        </p:txBody>
      </p:sp>
      <p:sp>
        <p:nvSpPr>
          <p:cNvPr id="139" name="Google Shape;139;p16"/>
          <p:cNvSpPr txBox="1"/>
          <p:nvPr/>
        </p:nvSpPr>
        <p:spPr>
          <a:xfrm>
            <a:off x="571500" y="4814887"/>
            <a:ext cx="5286375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CBD5E1"/>
                </a:solidFill>
                <a:latin typeface="Lato"/>
                <a:ea typeface="Lato"/>
                <a:cs typeface="Lato"/>
                <a:sym typeface="Lato"/>
              </a:rPr>
              <a:t>Early Warning System:</a:t>
            </a:r>
            <a:r>
              <a:rPr b="0" i="0" lang="en-US" sz="1500" u="none" cap="none" strike="noStrike">
                <a:solidFill>
                  <a:srgbClr val="CBD5E1"/>
                </a:solidFill>
                <a:latin typeface="Lato"/>
                <a:ea typeface="Lato"/>
                <a:cs typeface="Lato"/>
                <a:sym typeface="Lato"/>
              </a:rPr>
              <a:t> Dapatkan alert instan jika volume berita bersentimen negatif meningkat tajam dalam 1 jam terakhir.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144" name="Google Shape;14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45" name="Google Shape;145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" y="2446139"/>
            <a:ext cx="5286375" cy="40327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46" name="Google Shape;146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34125" y="2446139"/>
            <a:ext cx="5286375" cy="40327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47" name="Google Shape;147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24650" y="4373909"/>
            <a:ext cx="4505325" cy="1714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7"/>
          <p:cNvSpPr txBox="1"/>
          <p:nvPr/>
        </p:nvSpPr>
        <p:spPr>
          <a:xfrm>
            <a:off x="1809750" y="1455539"/>
            <a:ext cx="85725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Pastikan anggaran kerjasama media (MoU) Pemkab memberikan dampak maksimal melalui data analitik yang terukur.</a:t>
            </a:r>
            <a:endParaRPr/>
          </a:p>
        </p:txBody>
      </p:sp>
      <p:sp>
        <p:nvSpPr>
          <p:cNvPr id="149" name="Google Shape;149;p17"/>
          <p:cNvSpPr txBox="1"/>
          <p:nvPr/>
        </p:nvSpPr>
        <p:spPr>
          <a:xfrm>
            <a:off x="962025" y="2865239"/>
            <a:ext cx="4730591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1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Pelacakan Berita (Link Tracking)</a:t>
            </a:r>
            <a:endParaRPr/>
          </a:p>
        </p:txBody>
      </p:sp>
      <p:sp>
        <p:nvSpPr>
          <p:cNvPr id="150" name="Google Shape;150;p17"/>
          <p:cNvSpPr txBox="1"/>
          <p:nvPr/>
        </p:nvSpPr>
        <p:spPr>
          <a:xfrm>
            <a:off x="962025" y="3408164"/>
            <a:ext cx="4505325" cy="8228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MonitorDaerah memindai seluruh platform media mitra untuk memastikan rilis berita (press release) dari Pemkab ditayangkan sesuai kesepakatan.</a:t>
            </a:r>
            <a:endParaRPr/>
          </a:p>
        </p:txBody>
      </p:sp>
      <p:sp>
        <p:nvSpPr>
          <p:cNvPr id="151" name="Google Shape;151;p17"/>
          <p:cNvSpPr txBox="1"/>
          <p:nvPr/>
        </p:nvSpPr>
        <p:spPr>
          <a:xfrm>
            <a:off x="962025" y="4373909"/>
            <a:ext cx="4505325" cy="5485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Menghilangkan proses rekapitulasi link manual yang melelahkan bagi staf Kominfo.</a:t>
            </a:r>
            <a:endParaRPr/>
          </a:p>
        </p:txBody>
      </p:sp>
      <p:sp>
        <p:nvSpPr>
          <p:cNvPr id="152" name="Google Shape;152;p17"/>
          <p:cNvSpPr txBox="1"/>
          <p:nvPr/>
        </p:nvSpPr>
        <p:spPr>
          <a:xfrm>
            <a:off x="6724650" y="2865239"/>
            <a:ext cx="4730591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1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Dashboard Analytics Terpusat</a:t>
            </a:r>
            <a:endParaRPr/>
          </a:p>
        </p:txBody>
      </p:sp>
      <p:sp>
        <p:nvSpPr>
          <p:cNvPr id="153" name="Google Shape;153;p17"/>
          <p:cNvSpPr txBox="1"/>
          <p:nvPr/>
        </p:nvSpPr>
        <p:spPr>
          <a:xfrm>
            <a:off x="6724650" y="3408164"/>
            <a:ext cx="4505325" cy="8228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Satu layar untuk melihat media mana yang paling produktif memberitakan program Pemkab, media mana yang jangkauannya terluas, dan sentimen tone tulisan mereka.</a:t>
            </a:r>
            <a:endParaRPr/>
          </a:p>
        </p:txBody>
      </p:sp>
      <p:pic>
        <p:nvPicPr>
          <p:cNvPr descr="image.png" id="154" name="Google Shape;154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24650" y="4373909"/>
            <a:ext cx="4505325" cy="1714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7"/>
          <p:cNvSpPr txBox="1"/>
          <p:nvPr/>
        </p:nvSpPr>
        <p:spPr>
          <a:xfrm>
            <a:off x="571500" y="379214"/>
            <a:ext cx="11601450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F172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Evaluasi Kinerja </a:t>
            </a:r>
            <a:r>
              <a:rPr b="0" i="0" lang="en-US" sz="3000" u="none" cap="none" strike="noStrike">
                <a:solidFill>
                  <a:srgbClr val="2563E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Media Mitra</a:t>
            </a:r>
            <a:endParaRPr/>
          </a:p>
        </p:txBody>
      </p:sp>
      <p:sp>
        <p:nvSpPr>
          <p:cNvPr id="156" name="Google Shape;156;p17"/>
          <p:cNvSpPr/>
          <p:nvPr/>
        </p:nvSpPr>
        <p:spPr>
          <a:xfrm>
            <a:off x="571500" y="1045964"/>
            <a:ext cx="11049000" cy="2857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161" name="Google Shape;16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62" name="Google Shape;162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" y="2590800"/>
            <a:ext cx="5286375" cy="275272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8"/>
          <p:cNvSpPr txBox="1"/>
          <p:nvPr/>
        </p:nvSpPr>
        <p:spPr>
          <a:xfrm>
            <a:off x="857250" y="3162300"/>
            <a:ext cx="4714875" cy="1238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75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80%</a:t>
            </a:r>
            <a:endParaRPr/>
          </a:p>
        </p:txBody>
      </p:sp>
      <p:sp>
        <p:nvSpPr>
          <p:cNvPr id="164" name="Google Shape;164;p18"/>
          <p:cNvSpPr txBox="1"/>
          <p:nvPr/>
        </p:nvSpPr>
        <p:spPr>
          <a:xfrm>
            <a:off x="857250" y="4495800"/>
            <a:ext cx="471487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BFDBFE"/>
                </a:solidFill>
                <a:latin typeface="Lato"/>
                <a:ea typeface="Lato"/>
                <a:cs typeface="Lato"/>
                <a:sym typeface="Lato"/>
              </a:rPr>
              <a:t>Waktu Respons Lebih Cepat</a:t>
            </a:r>
            <a:endParaRPr/>
          </a:p>
        </p:txBody>
      </p:sp>
      <p:sp>
        <p:nvSpPr>
          <p:cNvPr id="165" name="Google Shape;165;p18"/>
          <p:cNvSpPr txBox="1"/>
          <p:nvPr/>
        </p:nvSpPr>
        <p:spPr>
          <a:xfrm>
            <a:off x="6334125" y="2590800"/>
            <a:ext cx="5550693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1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Transformasi Kecepatan Kerja</a:t>
            </a:r>
            <a:endParaRPr/>
          </a:p>
        </p:txBody>
      </p:sp>
      <p:sp>
        <p:nvSpPr>
          <p:cNvPr id="166" name="Google Shape;166;p18"/>
          <p:cNvSpPr txBox="1"/>
          <p:nvPr/>
        </p:nvSpPr>
        <p:spPr>
          <a:xfrm>
            <a:off x="6334125" y="3133725"/>
            <a:ext cx="5286375" cy="5485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Dengan beralih dari pemantauan manual ke otomasi AI, Pemkab memangkas waktu pengumpulan data secara drastis.</a:t>
            </a:r>
            <a:endParaRPr/>
          </a:p>
        </p:txBody>
      </p:sp>
      <p:sp>
        <p:nvSpPr>
          <p:cNvPr id="167" name="Google Shape;167;p18"/>
          <p:cNvSpPr txBox="1"/>
          <p:nvPr/>
        </p:nvSpPr>
        <p:spPr>
          <a:xfrm>
            <a:off x="6334125" y="3825180"/>
            <a:ext cx="5286375" cy="10971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50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Isu yang tadinya butuh waktu 1-2 hari untuk direkap dan dilaporkan ke pimpinan, kini dapat dideteksi dan dinotifikasi dalam hitungan jam, bahkan menit. Ini memberi ruang bagi Pemkab untuk memegang kendali narasi (counter-narrative).</a:t>
            </a:r>
            <a:endParaRPr/>
          </a:p>
        </p:txBody>
      </p:sp>
      <p:sp>
        <p:nvSpPr>
          <p:cNvPr id="168" name="Google Shape;168;p18"/>
          <p:cNvSpPr txBox="1"/>
          <p:nvPr/>
        </p:nvSpPr>
        <p:spPr>
          <a:xfrm>
            <a:off x="571500" y="571500"/>
            <a:ext cx="11601450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F172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Dampak </a:t>
            </a:r>
            <a:r>
              <a:rPr b="0" i="0" lang="en-US" sz="3000" u="none" cap="none" strike="noStrike">
                <a:solidFill>
                  <a:srgbClr val="2563E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MonitorDaerah</a:t>
            </a:r>
            <a:endParaRPr/>
          </a:p>
        </p:txBody>
      </p:sp>
      <p:sp>
        <p:nvSpPr>
          <p:cNvPr id="169" name="Google Shape;169;p18"/>
          <p:cNvSpPr/>
          <p:nvPr/>
        </p:nvSpPr>
        <p:spPr>
          <a:xfrm>
            <a:off x="571500" y="1238250"/>
            <a:ext cx="11049000" cy="2857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174" name="Google Shape;17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75" name="Google Shape;175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" y="1498848"/>
            <a:ext cx="11049000" cy="49366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76" name="Google Shape;176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3950" y="5458271"/>
            <a:ext cx="9944100" cy="83433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9"/>
          <p:cNvSpPr txBox="1"/>
          <p:nvPr/>
        </p:nvSpPr>
        <p:spPr>
          <a:xfrm>
            <a:off x="571500" y="422523"/>
            <a:ext cx="11601450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F172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Tren </a:t>
            </a:r>
            <a:r>
              <a:rPr b="0" i="0" lang="en-US" sz="3000" u="none" cap="none" strike="noStrike">
                <a:solidFill>
                  <a:srgbClr val="2563E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Penurunan Waktu Identifikasi Isu</a:t>
            </a:r>
            <a:endParaRPr/>
          </a:p>
        </p:txBody>
      </p:sp>
      <p:sp>
        <p:nvSpPr>
          <p:cNvPr id="178" name="Google Shape;178;p19"/>
          <p:cNvSpPr/>
          <p:nvPr/>
        </p:nvSpPr>
        <p:spPr>
          <a:xfrm>
            <a:off x="571500" y="1089273"/>
            <a:ext cx="11049000" cy="2857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183" name="Google Shape;18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84" name="Google Shape;184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" y="4538662"/>
            <a:ext cx="2430660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85" name="Google Shape;185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44180" y="2119312"/>
            <a:ext cx="2430660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86" name="Google Shape;186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16860" y="4538662"/>
            <a:ext cx="2430660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87" name="Google Shape;187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189541" y="1833562"/>
            <a:ext cx="2430660" cy="2038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0"/>
          <p:cNvSpPr/>
          <p:nvPr/>
        </p:nvSpPr>
        <p:spPr>
          <a:xfrm>
            <a:off x="571500" y="3938587"/>
            <a:ext cx="11049000" cy="57150"/>
          </a:xfrm>
          <a:prstGeom prst="roundRect">
            <a:avLst>
              <a:gd fmla="val 50000" name="adj"/>
            </a:avLst>
          </a:prstGeom>
          <a:solidFill>
            <a:srgbClr val="CBD5E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20"/>
          <p:cNvSpPr txBox="1"/>
          <p:nvPr/>
        </p:nvSpPr>
        <p:spPr>
          <a:xfrm>
            <a:off x="720759" y="4767262"/>
            <a:ext cx="2132141" cy="2857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1. Data Crawling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771525" y="5148262"/>
            <a:ext cx="2030610" cy="8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25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Sistem memindai ratusan portal berita online, media mitra, dan media sosial 24/7 secara otomatis.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3593440" y="2319337"/>
            <a:ext cx="2132141" cy="2857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2. Analisis AI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3644205" y="2700337"/>
            <a:ext cx="2030610" cy="8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25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Mesin NLP (Natural Language Processing) menyaring kata kunci, tokoh, dan menentukan sentimen berita.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466120" y="4767262"/>
            <a:ext cx="2132141" cy="2857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3. Alert &amp; Notifikasi</a:t>
            </a:r>
            <a:endParaRPr/>
          </a:p>
        </p:txBody>
      </p:sp>
      <p:sp>
        <p:nvSpPr>
          <p:cNvPr id="194" name="Google Shape;194;p20"/>
          <p:cNvSpPr txBox="1"/>
          <p:nvPr/>
        </p:nvSpPr>
        <p:spPr>
          <a:xfrm>
            <a:off x="6516885" y="5148262"/>
            <a:ext cx="2030610" cy="8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25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Peringatan dikirimkan ke WhatsApp/Email PIC Pemkab jika ditemukan berita negatif atau anomali isu.</a:t>
            </a:r>
            <a:endParaRPr/>
          </a:p>
        </p:txBody>
      </p:sp>
      <p:sp>
        <p:nvSpPr>
          <p:cNvPr id="195" name="Google Shape;195;p20"/>
          <p:cNvSpPr txBox="1"/>
          <p:nvPr/>
        </p:nvSpPr>
        <p:spPr>
          <a:xfrm>
            <a:off x="9338801" y="2033587"/>
            <a:ext cx="2132141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1E293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4. Mitigasi &amp; Laporan</a:t>
            </a:r>
            <a:endParaRPr/>
          </a:p>
        </p:txBody>
      </p:sp>
      <p:sp>
        <p:nvSpPr>
          <p:cNvPr id="196" name="Google Shape;196;p20"/>
          <p:cNvSpPr txBox="1"/>
          <p:nvPr/>
        </p:nvSpPr>
        <p:spPr>
          <a:xfrm>
            <a:off x="9389566" y="2700337"/>
            <a:ext cx="2030610" cy="8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25" u="none" cap="none" strike="noStrike">
                <a:solidFill>
                  <a:srgbClr val="475569"/>
                </a:solidFill>
                <a:latin typeface="Lato"/>
                <a:ea typeface="Lato"/>
                <a:cs typeface="Lato"/>
                <a:sym typeface="Lato"/>
              </a:rPr>
              <a:t>Kominfo merumuskan rilis bantahan, lalu mengevaluasi efektivitasnya melalui dashboard statistik.</a:t>
            </a:r>
            <a:endParaRPr/>
          </a:p>
        </p:txBody>
      </p:sp>
      <p:sp>
        <p:nvSpPr>
          <p:cNvPr id="197" name="Google Shape;197;p20"/>
          <p:cNvSpPr/>
          <p:nvPr/>
        </p:nvSpPr>
        <p:spPr>
          <a:xfrm>
            <a:off x="1672530" y="4090987"/>
            <a:ext cx="228600" cy="2286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476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20"/>
          <p:cNvSpPr/>
          <p:nvPr/>
        </p:nvSpPr>
        <p:spPr>
          <a:xfrm>
            <a:off x="4545210" y="4090987"/>
            <a:ext cx="228600" cy="2286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476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20"/>
          <p:cNvSpPr/>
          <p:nvPr/>
        </p:nvSpPr>
        <p:spPr>
          <a:xfrm>
            <a:off x="7417891" y="4090987"/>
            <a:ext cx="228600" cy="2286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476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20"/>
          <p:cNvSpPr/>
          <p:nvPr/>
        </p:nvSpPr>
        <p:spPr>
          <a:xfrm>
            <a:off x="10290571" y="4090987"/>
            <a:ext cx="228600" cy="2286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476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20"/>
          <p:cNvSpPr txBox="1"/>
          <p:nvPr/>
        </p:nvSpPr>
        <p:spPr>
          <a:xfrm>
            <a:off x="571500" y="571500"/>
            <a:ext cx="11601450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F172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Alur Kerja Cerdas </a:t>
            </a:r>
            <a:r>
              <a:rPr b="0" i="0" lang="en-US" sz="3000" u="none" cap="none" strike="noStrike">
                <a:solidFill>
                  <a:srgbClr val="2563E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MonitorDaerah</a:t>
            </a:r>
            <a:endParaRPr/>
          </a:p>
        </p:txBody>
      </p:sp>
      <p:sp>
        <p:nvSpPr>
          <p:cNvPr id="202" name="Google Shape;202;p20"/>
          <p:cNvSpPr/>
          <p:nvPr/>
        </p:nvSpPr>
        <p:spPr>
          <a:xfrm>
            <a:off x="571500" y="1238250"/>
            <a:ext cx="11049000" cy="2857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.png" id="207" name="Google Shape;20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208" name="Google Shape;208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" y="2285107"/>
            <a:ext cx="11049000" cy="336411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9" name="Google Shape;209;p21"/>
          <p:cNvGraphicFramePr/>
          <p:nvPr/>
        </p:nvGraphicFramePr>
        <p:xfrm>
          <a:off x="581025" y="229463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{C64F2AAE-FBC6-4C59-931D-EBA2B0A0E840}</a:tableStyleId>
              </a:tblPr>
              <a:tblGrid>
                <a:gridCol w="3308900"/>
                <a:gridCol w="3860450"/>
                <a:gridCol w="3860600"/>
              </a:tblGrid>
              <a:tr h="669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500" u="none" cap="none" strike="noStrike">
                          <a:solidFill>
                            <a:srgbClr val="FFFFFF"/>
                          </a:solidFill>
                          <a:latin typeface="Poppins SemiBold"/>
                          <a:ea typeface="Poppins SemiBold"/>
                          <a:cs typeface="Poppins SemiBold"/>
                          <a:sym typeface="Poppins SemiBold"/>
                        </a:rPr>
                        <a:t>Fitur Utama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500" u="none" cap="none" strike="noStrike">
                          <a:solidFill>
                            <a:srgbClr val="FFFFFF"/>
                          </a:solidFill>
                          <a:latin typeface="Poppins SemiBold"/>
                          <a:ea typeface="Poppins SemiBold"/>
                          <a:cs typeface="Poppins SemiBold"/>
                          <a:sym typeface="Poppins SemiBold"/>
                        </a:rPr>
                        <a:t>Kliping/Monitoring Manual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500" u="none" cap="none" strike="noStrike">
                          <a:solidFill>
                            <a:srgbClr val="FFFFFF"/>
                          </a:solidFill>
                          <a:latin typeface="Poppins SemiBold"/>
                          <a:ea typeface="Poppins SemiBold"/>
                          <a:cs typeface="Poppins SemiBold"/>
                          <a:sym typeface="Poppins SemiBold"/>
                        </a:rPr>
                        <a:t>MonitorDaerah (AI)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563EB"/>
                    </a:solidFill>
                  </a:tcPr>
                </a:tc>
              </a:tr>
              <a:tr h="669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Waktu Pemantauan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Terbatas jam kerja (08.00 - 16.00)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24 Jam sehari, 7 hari seminggu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9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Deteksi Sentimen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Subjektif oleh staf pembaca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Otomatis, cepat, dan terukur oleh AI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8FAFC"/>
                    </a:solidFill>
                  </a:tcPr>
                </a:tc>
              </a:tr>
              <a:tr h="669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Notifikasi Krisis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Lambat, menunggu rekap harian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Real-time alert ke perangkat seluler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9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Laporan Kinerja Mitra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Disusun manual (Excel/Word)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350" u="none" cap="none" strike="noStrike">
                          <a:solidFill>
                            <a:srgbClr val="475569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Dashboard otomatis, ekspor ke PDF 1-klik</a:t>
                      </a:r>
                      <a:endParaRPr/>
                    </a:p>
                  </a:txBody>
                  <a:tcPr marT="25400" marB="25400" marR="63500" marL="635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8FAFC"/>
                    </a:solidFill>
                  </a:tcPr>
                </a:tc>
              </a:tr>
            </a:tbl>
          </a:graphicData>
        </a:graphic>
      </p:graphicFrame>
      <p:sp>
        <p:nvSpPr>
          <p:cNvPr id="210" name="Google Shape;210;p21"/>
          <p:cNvSpPr/>
          <p:nvPr/>
        </p:nvSpPr>
        <p:spPr>
          <a:xfrm>
            <a:off x="581025" y="2975669"/>
            <a:ext cx="3308895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21"/>
          <p:cNvSpPr/>
          <p:nvPr/>
        </p:nvSpPr>
        <p:spPr>
          <a:xfrm>
            <a:off x="3889920" y="2975669"/>
            <a:ext cx="3860452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21"/>
          <p:cNvSpPr/>
          <p:nvPr/>
        </p:nvSpPr>
        <p:spPr>
          <a:xfrm>
            <a:off x="7750373" y="2975669"/>
            <a:ext cx="3860601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21"/>
          <p:cNvSpPr/>
          <p:nvPr/>
        </p:nvSpPr>
        <p:spPr>
          <a:xfrm>
            <a:off x="581025" y="3640484"/>
            <a:ext cx="3308895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21"/>
          <p:cNvSpPr/>
          <p:nvPr/>
        </p:nvSpPr>
        <p:spPr>
          <a:xfrm>
            <a:off x="3889920" y="3640484"/>
            <a:ext cx="3860452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21"/>
          <p:cNvSpPr/>
          <p:nvPr/>
        </p:nvSpPr>
        <p:spPr>
          <a:xfrm>
            <a:off x="7750373" y="3640484"/>
            <a:ext cx="3860601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1"/>
          <p:cNvSpPr/>
          <p:nvPr/>
        </p:nvSpPr>
        <p:spPr>
          <a:xfrm>
            <a:off x="581025" y="4305300"/>
            <a:ext cx="3308895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21"/>
          <p:cNvSpPr/>
          <p:nvPr/>
        </p:nvSpPr>
        <p:spPr>
          <a:xfrm>
            <a:off x="3889920" y="4305300"/>
            <a:ext cx="3860452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21"/>
          <p:cNvSpPr/>
          <p:nvPr/>
        </p:nvSpPr>
        <p:spPr>
          <a:xfrm>
            <a:off x="7750373" y="4305300"/>
            <a:ext cx="3860601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21"/>
          <p:cNvSpPr/>
          <p:nvPr/>
        </p:nvSpPr>
        <p:spPr>
          <a:xfrm>
            <a:off x="581025" y="4970115"/>
            <a:ext cx="3308895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21"/>
          <p:cNvSpPr/>
          <p:nvPr/>
        </p:nvSpPr>
        <p:spPr>
          <a:xfrm>
            <a:off x="3889920" y="4970115"/>
            <a:ext cx="3860452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21"/>
          <p:cNvSpPr/>
          <p:nvPr/>
        </p:nvSpPr>
        <p:spPr>
          <a:xfrm>
            <a:off x="7750373" y="4970115"/>
            <a:ext cx="3860601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21"/>
          <p:cNvSpPr txBox="1"/>
          <p:nvPr/>
        </p:nvSpPr>
        <p:spPr>
          <a:xfrm>
            <a:off x="571500" y="571500"/>
            <a:ext cx="11601450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F172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Mengapa </a:t>
            </a:r>
            <a:r>
              <a:rPr b="0" i="0" lang="en-US" sz="3000" u="none" cap="none" strike="noStrike">
                <a:solidFill>
                  <a:srgbClr val="2563EB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MonitorDaerah?</a:t>
            </a:r>
            <a:endParaRPr/>
          </a:p>
        </p:txBody>
      </p:sp>
      <p:sp>
        <p:nvSpPr>
          <p:cNvPr id="223" name="Google Shape;223;p21"/>
          <p:cNvSpPr/>
          <p:nvPr/>
        </p:nvSpPr>
        <p:spPr>
          <a:xfrm>
            <a:off x="571500" y="1238250"/>
            <a:ext cx="11049000" cy="2857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